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97" r:id="rId2"/>
    <p:sldId id="312" r:id="rId3"/>
    <p:sldId id="310" r:id="rId4"/>
    <p:sldId id="313" r:id="rId5"/>
    <p:sldId id="303" r:id="rId6"/>
    <p:sldId id="314" r:id="rId7"/>
    <p:sldId id="308" r:id="rId8"/>
    <p:sldId id="277" r:id="rId9"/>
    <p:sldId id="283" r:id="rId10"/>
    <p:sldId id="309" r:id="rId11"/>
    <p:sldId id="306" r:id="rId12"/>
    <p:sldId id="304" r:id="rId13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6463" indent="-804863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1950" indent="-107315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42" autoAdjust="0"/>
  </p:normalViewPr>
  <p:slideViewPr>
    <p:cSldViewPr>
      <p:cViewPr varScale="1">
        <p:scale>
          <a:sx n="85" d="100"/>
          <a:sy n="85" d="100"/>
        </p:scale>
        <p:origin x="-72" y="-306"/>
      </p:cViewPr>
      <p:guideLst>
        <p:guide orient="horz" pos="1621"/>
        <p:guide pos="2881"/>
      </p:guideLst>
    </p:cSldViewPr>
  </p:slideViewPr>
  <p:outlineViewPr>
    <p:cViewPr>
      <p:scale>
        <a:sx n="25" d="100"/>
        <a:sy n="25" d="100"/>
      </p:scale>
      <p:origin x="0" y="6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8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AED1331-C98F-4AC7-B3FE-1E07EDC45825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9680E0D-C00F-4273-8628-11F0DE0F0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E415934-3778-433A-8BDC-515BFA4E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6463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19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628568" algn="l" defTabSz="1451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11" y="3381959"/>
            <a:ext cx="12336462" cy="23336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023" y="6169175"/>
            <a:ext cx="10159439" cy="2782177"/>
          </a:xfrm>
        </p:spPr>
        <p:txBody>
          <a:bodyPr/>
          <a:lstStyle>
            <a:lvl1pPr marL="0" indent="0" algn="ctr">
              <a:buNone/>
              <a:defRPr/>
            </a:lvl1pPr>
            <a:lvl2pPr marL="725714" indent="0" algn="ctr">
              <a:buNone/>
              <a:defRPr/>
            </a:lvl2pPr>
            <a:lvl3pPr marL="1451427" indent="0" algn="ctr">
              <a:buNone/>
              <a:defRPr/>
            </a:lvl3pPr>
            <a:lvl4pPr marL="2177141" indent="0" algn="ctr">
              <a:buNone/>
              <a:defRPr/>
            </a:lvl4pPr>
            <a:lvl5pPr marL="2902854" indent="0" algn="ctr">
              <a:buNone/>
              <a:defRPr/>
            </a:lvl5pPr>
            <a:lvl6pPr marL="3628568" indent="0" algn="ctr">
              <a:buNone/>
              <a:defRPr/>
            </a:lvl6pPr>
            <a:lvl7pPr marL="4354281" indent="0" algn="ctr">
              <a:buNone/>
              <a:defRPr/>
            </a:lvl7pPr>
            <a:lvl8pPr marL="5079995" indent="0" algn="ctr">
              <a:buNone/>
              <a:defRPr/>
            </a:lvl8pPr>
            <a:lvl9pPr marL="580570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A4D2-B839-4713-8494-B72347D89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7C39-4122-40A0-97FC-326B59C73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522276" y="435977"/>
            <a:ext cx="3265534" cy="92890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5674" y="435977"/>
            <a:ext cx="9554711" cy="9289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133C-CBB6-4B68-9FD7-B79EF5893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74" y="435976"/>
            <a:ext cx="13062136" cy="1814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25674" y="2540249"/>
            <a:ext cx="6410122" cy="7184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377688" y="2540248"/>
            <a:ext cx="6410122" cy="3470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377688" y="6252339"/>
            <a:ext cx="6410122" cy="3472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456E-ACA6-4EF9-B5C3-13276DE1B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1CB8-D8CB-4EAD-A4B0-03CB30D0D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65" y="6995765"/>
            <a:ext cx="12336462" cy="216223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65" y="4614282"/>
            <a:ext cx="12336462" cy="2381482"/>
          </a:xfrm>
        </p:spPr>
        <p:txBody>
          <a:bodyPr anchor="b"/>
          <a:lstStyle>
            <a:lvl1pPr marL="0" indent="0">
              <a:buNone/>
              <a:defRPr sz="3200"/>
            </a:lvl1pPr>
            <a:lvl2pPr marL="725714" indent="0">
              <a:buNone/>
              <a:defRPr sz="2900"/>
            </a:lvl2pPr>
            <a:lvl3pPr marL="1451427" indent="0">
              <a:buNone/>
              <a:defRPr sz="2500"/>
            </a:lvl3pPr>
            <a:lvl4pPr marL="2177141" indent="0">
              <a:buNone/>
              <a:defRPr sz="2200"/>
            </a:lvl4pPr>
            <a:lvl5pPr marL="2902854" indent="0">
              <a:buNone/>
              <a:defRPr sz="2200"/>
            </a:lvl5pPr>
            <a:lvl6pPr marL="3628568" indent="0">
              <a:buNone/>
              <a:defRPr sz="2200"/>
            </a:lvl6pPr>
            <a:lvl7pPr marL="4354281" indent="0">
              <a:buNone/>
              <a:defRPr sz="2200"/>
            </a:lvl7pPr>
            <a:lvl8pPr marL="5079995" indent="0">
              <a:buNone/>
              <a:defRPr sz="2200"/>
            </a:lvl8pPr>
            <a:lvl9pPr marL="5805708" indent="0">
              <a:buNone/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BE9A-3C8B-4A18-822F-45210B941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5674" y="2540249"/>
            <a:ext cx="6410122" cy="718477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77688" y="2540249"/>
            <a:ext cx="6410122" cy="718477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6A720-1F3C-432E-B8E2-93144C3A2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674" y="2436925"/>
            <a:ext cx="6412643" cy="101559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5674" y="3452520"/>
            <a:ext cx="6412643" cy="62724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72649" y="2436925"/>
            <a:ext cx="6415162" cy="101559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72649" y="3452520"/>
            <a:ext cx="6415162" cy="62724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9B7F-35C9-4990-A87A-3E317684B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CFBB-4865-46F9-A9A5-CA55B5E4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11528-4209-489F-85E2-3C9504625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75" y="433455"/>
            <a:ext cx="4774836" cy="184470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4369" y="433456"/>
            <a:ext cx="8113441" cy="929156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5675" y="2278160"/>
            <a:ext cx="4774836" cy="7446860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C2B5-DE8C-4641-9BA8-CD6CA2337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44" y="7620746"/>
            <a:ext cx="8708091" cy="8996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44744" y="972754"/>
            <a:ext cx="8708091" cy="6532068"/>
          </a:xfrm>
        </p:spPr>
        <p:txBody>
          <a:bodyPr lIns="145143" tIns="72571" rIns="145143" bIns="72571"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4744" y="8520418"/>
            <a:ext cx="8708091" cy="1277684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AADC-CAB9-4AF7-AF59-62F04E5C7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06375"/>
            <a:ext cx="8232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9" rIns="81636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0150"/>
            <a:ext cx="82327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9" rIns="81636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4684713"/>
            <a:ext cx="21351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9" rIns="81636" bIns="4081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9" rIns="81636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ru-RU"/>
              <a:t>30 жовтня 2017 року18.08.2017                                                                                     Semenova&amp;Partners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9" rIns="81636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436FDDED-382E-44B8-B22C-EEABD6602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</p:sldLayoutIdLst>
  <p:hf hdr="0" dt="0"/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725714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  <a:cs typeface="Arial" charset="0"/>
        </a:defRPr>
      </a:lvl6pPr>
      <a:lvl7pPr marL="1451427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  <a:cs typeface="Arial" charset="0"/>
        </a:defRPr>
      </a:lvl7pPr>
      <a:lvl8pPr marL="2177141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  <a:cs typeface="Arial" charset="0"/>
        </a:defRPr>
      </a:lvl8pPr>
      <a:lvl9pPr marL="2902854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19175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427163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836738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3991425" indent="-36285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6pPr>
      <a:lvl7pPr marL="4717138" indent="-36285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7pPr>
      <a:lvl8pPr marL="5442852" indent="-36285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8pPr>
      <a:lvl9pPr marL="6168565" indent="-36285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 txBox="1">
            <a:spLocks noGrp="1" noChangeArrowheads="1"/>
          </p:cNvSpPr>
          <p:nvPr/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ctr" defTabSz="815975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1300"/>
              <a:t>                                                                               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57350"/>
            <a:ext cx="7773988" cy="1103313"/>
          </a:xfrm>
        </p:spPr>
        <p:txBody>
          <a:bodyPr/>
          <a:lstStyle/>
          <a:p>
            <a:pPr eaLnBrk="1" hangingPunct="1"/>
            <a:r>
              <a:rPr lang="ru-RU" smtClean="0"/>
              <a:t>Проект Закон</a:t>
            </a:r>
            <a:r>
              <a:rPr lang="uk-UA" smtClean="0"/>
              <a:t>у про внесення змін до Закону «Про туризм»</a:t>
            </a:r>
            <a:br>
              <a:rPr lang="uk-UA" smtClean="0"/>
            </a:br>
            <a:r>
              <a:rPr lang="uk-UA" smtClean="0"/>
              <a:t>№ </a:t>
            </a:r>
            <a:r>
              <a:rPr lang="ru-RU" smtClean="0"/>
              <a:t>10216 від 10.04.2019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048000" y="3333750"/>
            <a:ext cx="563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uk-UA" sz="1200" b="1"/>
          </a:p>
          <a:p>
            <a:pPr algn="r" eaLnBrk="1" hangingPunct="1"/>
            <a:r>
              <a:rPr lang="uk-UA" sz="1200" b="1">
                <a:solidFill>
                  <a:schemeClr val="accent2"/>
                </a:solidFill>
                <a:latin typeface="Franklin Gothic Book" pitchFamily="34" charset="0"/>
              </a:rPr>
              <a:t>к.ю.н. Семенова Марина</a:t>
            </a:r>
          </a:p>
          <a:p>
            <a:pPr algn="r" eaLnBrk="1" hangingPunct="1"/>
            <a:r>
              <a:rPr lang="uk-UA" sz="1200">
                <a:latin typeface="Franklin Gothic Book" pitchFamily="34" charset="0"/>
              </a:rPr>
              <a:t>Науковий співробітник Науково-дослідного інституту правового забезпечення інноваційного розвитку НАПрН України</a:t>
            </a:r>
          </a:p>
          <a:p>
            <a:pPr algn="r" eaLnBrk="1" hangingPunct="1"/>
            <a:r>
              <a:rPr lang="uk-UA" sz="1200" b="1">
                <a:latin typeface="Franklin Gothic Book" pitchFamily="34" charset="0"/>
              </a:rPr>
              <a:t>керуючий партнер ЮФ “Семенова и Партнеры”</a:t>
            </a:r>
          </a:p>
          <a:p>
            <a:pPr algn="r" eaLnBrk="1" hangingPunct="1"/>
            <a:r>
              <a:rPr lang="uk-UA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6021388" cy="993775"/>
          </a:xfrm>
        </p:spPr>
        <p:txBody>
          <a:bodyPr/>
          <a:lstStyle/>
          <a:p>
            <a:r>
              <a:rPr lang="uk-UA" sz="2400" b="1" smtClean="0">
                <a:solidFill>
                  <a:srgbClr val="262626"/>
                </a:solidFill>
              </a:rPr>
              <a:t>Зміни до ст.37 ЗУ “Про туризм”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3950"/>
            <a:ext cx="8232775" cy="1447800"/>
          </a:xfrm>
        </p:spPr>
        <p:txBody>
          <a:bodyPr/>
          <a:lstStyle/>
          <a:p>
            <a:pPr algn="ctr">
              <a:buClr>
                <a:srgbClr val="3C8C93"/>
              </a:buClr>
              <a:buFontTx/>
              <a:buNone/>
            </a:pPr>
            <a:r>
              <a:rPr lang="ru-RU" smtClean="0"/>
              <a:t>	Посередницька діяльність на території України з укладення договорів про надання комплексу туристичних послуг з іноземними  суб'єктами туристичної діяльності допускається через туроператорів та турагентів, які в установленому порядку отримали ліцензію на турагентську діяльність. </a:t>
            </a:r>
            <a:endParaRPr lang="uk-UA" smtClean="0"/>
          </a:p>
        </p:txBody>
      </p:sp>
      <p:sp>
        <p:nvSpPr>
          <p:cNvPr id="2765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C30EE6-A3EA-4779-8178-33A8A44E43C7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туризм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13025"/>
            <a:ext cx="6057900" cy="239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7"/>
          <p:cNvSpPr txBox="1">
            <a:spLocks noGrp="1"/>
          </p:cNvSpPr>
          <p:nvPr/>
        </p:nvSpPr>
        <p:spPr bwMode="auto">
          <a:xfrm>
            <a:off x="6553200" y="4684713"/>
            <a:ext cx="213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r" defTabSz="815975" eaLnBrk="1" hangingPunct="1">
              <a:lnSpc>
                <a:spcPct val="100000"/>
              </a:lnSpc>
              <a:spcBef>
                <a:spcPct val="0"/>
              </a:spcBef>
            </a:pPr>
            <a:fld id="{1927EE25-A2C4-4737-B359-13F923CEE228}" type="slidenum">
              <a:rPr lang="ru-RU" sz="1300"/>
              <a:pPr algn="r" defTabSz="815975"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ru-RU" sz="13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6428" eaLnBrk="1" hangingPunct="1">
              <a:defRPr/>
            </a:pPr>
            <a:r>
              <a:rPr lang="uk-UA" sz="2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Відповідальність туроператора і </a:t>
            </a:r>
            <a:r>
              <a:rPr lang="uk-UA" sz="2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турагента</a:t>
            </a:r>
            <a:r>
              <a:rPr lang="uk-UA" sz="2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у договірних відносинах</a:t>
            </a:r>
            <a:endParaRPr lang="ru-RU" sz="29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733550"/>
            <a:ext cx="7469187" cy="2819400"/>
          </a:xfrm>
        </p:spPr>
        <p:txBody>
          <a:bodyPr/>
          <a:lstStyle/>
          <a:p>
            <a:pPr marL="342900" indent="-342900">
              <a:buFontTx/>
              <a:buAutoNum type="arabicParenR"/>
            </a:pPr>
            <a:r>
              <a:rPr lang="uk-UA" smtClean="0">
                <a:latin typeface="Century Gothic" pitchFamily="34" charset="0"/>
              </a:rPr>
              <a:t>споживач укладає договір з туроператором – відповідальність несе туроператор</a:t>
            </a:r>
          </a:p>
          <a:p>
            <a:pPr marL="342900" indent="-342900">
              <a:buFontTx/>
              <a:buNone/>
            </a:pPr>
            <a:r>
              <a:rPr lang="uk-UA" smtClean="0">
                <a:latin typeface="Century Gothic" pitchFamily="34" charset="0"/>
              </a:rPr>
              <a:t>2) споживач укладає договір з турагентом:</a:t>
            </a:r>
          </a:p>
          <a:p>
            <a:pPr marL="342900" indent="-342900">
              <a:buFontTx/>
              <a:buNone/>
            </a:pPr>
            <a:r>
              <a:rPr lang="uk-UA" smtClean="0">
                <a:latin typeface="Century Gothic" pitchFamily="34" charset="0"/>
              </a:rPr>
              <a:t>а) якщо туроператор є резидентом України – відповідальність несе туроператор;</a:t>
            </a:r>
          </a:p>
          <a:p>
            <a:pPr marL="342900" indent="-342900">
              <a:buFontTx/>
              <a:buNone/>
            </a:pPr>
            <a:r>
              <a:rPr lang="uk-UA" smtClean="0">
                <a:latin typeface="Century Gothic" pitchFamily="34" charset="0"/>
              </a:rPr>
              <a:t>б) якщо туроператор є нерезидентом України – відповідальність несе турагент, який має право на стягнення у порядку регресу з будь-яких третіх осіб, які сприяли настанню події, що стала підставою для настання відповідальності</a:t>
            </a:r>
            <a:endParaRPr lang="uk-UA" b="1" smtClean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33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247650"/>
            <a:ext cx="508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400800" cy="9683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defTabSz="816428">
              <a:defRPr/>
            </a:pPr>
            <a:r>
              <a:rPr lang="uk-UA" sz="6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Дякую за увагу !</a:t>
            </a:r>
            <a:endParaRPr lang="uk-UA" sz="63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73FB1-69F6-4F67-B123-D993E0960CA9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ВІДВІДУВАЧ</a:t>
            </a: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428750"/>
            <a:ext cx="4344988" cy="2743200"/>
          </a:xfrm>
        </p:spPr>
        <p:txBody>
          <a:bodyPr/>
          <a:lstStyle/>
          <a:p>
            <a:r>
              <a:rPr lang="uk-UA" smtClean="0"/>
              <a:t>Особа, яка займається туризмом</a:t>
            </a:r>
          </a:p>
          <a:p>
            <a:r>
              <a:rPr lang="uk-UA" smtClean="0"/>
              <a:t>може споживати туристичні послуги</a:t>
            </a:r>
          </a:p>
          <a:p>
            <a:r>
              <a:rPr lang="uk-UA" smtClean="0"/>
              <a:t>реалізує своє право на свободу пересування для задоволення особистих потреб з незабороненою </a:t>
            </a:r>
            <a:r>
              <a:rPr lang="ru-RU" smtClean="0"/>
              <a:t>законами країни перебування метою та без здійснення оплачуваної, комерційної діяльності у відвідуваному місці</a:t>
            </a:r>
          </a:p>
        </p:txBody>
      </p:sp>
      <p:pic>
        <p:nvPicPr>
          <p:cNvPr id="32772" name="Picture 4" descr="тур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71550"/>
            <a:ext cx="3303588" cy="3767138"/>
          </a:xfrm>
          <a:prstGeom prst="rect">
            <a:avLst/>
          </a:prstGeom>
          <a:noFill/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09550"/>
            <a:ext cx="24431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ТУРИСТ</a:t>
            </a: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33550"/>
            <a:ext cx="4267200" cy="31242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	відвідувач, термін перебування якого в місці або країні відвідин складає від 24 годин до одного року поспіль</a:t>
            </a:r>
            <a:r>
              <a:rPr lang="ru-RU" sz="2400" smtClean="0"/>
              <a:t> </a:t>
            </a:r>
          </a:p>
        </p:txBody>
      </p:sp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09550"/>
            <a:ext cx="24431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туриз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657350"/>
            <a:ext cx="4562475" cy="304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ЕКСКУРСАНТ</a:t>
            </a: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534400" cy="1066800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	відвідувач, який отримує туристичні, екскурсійні послуги і термін перебування якого в місці або країні відвідин складає менше 24 годин, без ночівлі або з однією ночівлею у відвідуваному місці</a:t>
            </a:r>
            <a:r>
              <a:rPr lang="ru-RU" smtClean="0"/>
              <a:t> 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09550"/>
            <a:ext cx="24431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ТУРИЗ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9750"/>
            <a:ext cx="8153400" cy="270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 descr="C:\Users\NDIPZIR20\Documents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588"/>
            <a:ext cx="22987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C:\Users\NDIPZIR20\Documents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71550"/>
            <a:ext cx="2055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 txBox="1">
            <a:spLocks noGrp="1" noChangeArrowheads="1"/>
          </p:cNvSpPr>
          <p:nvPr/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ctr" defTabSz="815975" eaLnBrk="1" hangingPunct="1">
              <a:lnSpc>
                <a:spcPct val="100000"/>
              </a:lnSpc>
              <a:spcBef>
                <a:spcPct val="0"/>
              </a:spcBef>
            </a:pPr>
            <a:endParaRPr lang="uk-UA" sz="1300"/>
          </a:p>
        </p:txBody>
      </p:sp>
      <p:sp>
        <p:nvSpPr>
          <p:cNvPr id="21508" name="Номер слайда 7"/>
          <p:cNvSpPr txBox="1">
            <a:spLocks noGrp="1"/>
          </p:cNvSpPr>
          <p:nvPr/>
        </p:nvSpPr>
        <p:spPr bwMode="auto">
          <a:xfrm>
            <a:off x="6553200" y="4684713"/>
            <a:ext cx="213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r" defTabSz="815975" eaLnBrk="1" hangingPunct="1">
              <a:lnSpc>
                <a:spcPct val="100000"/>
              </a:lnSpc>
              <a:spcBef>
                <a:spcPct val="0"/>
              </a:spcBef>
            </a:pPr>
            <a:fld id="{3C1ABE33-08F8-4E8B-92E4-DCD61D49BCCA}" type="slidenum">
              <a:rPr lang="ru-RU" sz="1300"/>
              <a:pPr algn="r" defTabSz="815975"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ru-RU" sz="13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25863" y="1352550"/>
            <a:ext cx="5080000" cy="2670175"/>
          </a:xfrm>
        </p:spPr>
        <p:txBody>
          <a:bodyPr/>
          <a:lstStyle/>
          <a:p>
            <a:pPr marL="339725" indent="-339725">
              <a:lnSpc>
                <a:spcPct val="80000"/>
              </a:lnSpc>
              <a:buFontTx/>
              <a:buNone/>
            </a:pPr>
            <a:r>
              <a:rPr lang="uk-UA" sz="2400" smtClean="0">
                <a:latin typeface="Century Gothic" pitchFamily="34" charset="0"/>
              </a:rPr>
              <a:t>	</a:t>
            </a:r>
            <a:r>
              <a:rPr lang="uk-UA" sz="2500" smtClean="0">
                <a:latin typeface="Century Gothic" pitchFamily="34" charset="0"/>
              </a:rPr>
              <a:t>це послуга з організації подорожі, яка за змістом складається з обов’язкової сукупності окремих послуг з перевезення та розміщення, з поєднанням їх з іншими додатковими послугами. </a:t>
            </a:r>
          </a:p>
          <a:p>
            <a:pPr marL="339725" indent="-339725" algn="just">
              <a:lnSpc>
                <a:spcPct val="80000"/>
              </a:lnSpc>
              <a:buFontTx/>
              <a:buNone/>
            </a:pPr>
            <a:endParaRPr lang="uk-UA" sz="1400" b="1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455613" y="327025"/>
            <a:ext cx="57927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marL="339725" indent="-339725"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uk-UA" sz="2900" b="1">
                <a:solidFill>
                  <a:srgbClr val="262626"/>
                </a:solidFill>
                <a:latin typeface="Century Gothic" pitchFamily="34" charset="0"/>
              </a:rPr>
              <a:t>Комплекс туристичних послуг (турпакет)</a:t>
            </a:r>
          </a:p>
          <a:p>
            <a:pPr marL="339725" indent="-339725" algn="ctr" eaLnBrk="1" hangingPunct="1">
              <a:lnSpc>
                <a:spcPct val="80000"/>
              </a:lnSpc>
              <a:spcBef>
                <a:spcPct val="0"/>
              </a:spcBef>
            </a:pPr>
            <a:endParaRPr lang="uk-UA" sz="2900" b="1">
              <a:solidFill>
                <a:srgbClr val="262626"/>
              </a:solidFill>
              <a:latin typeface="Century Gothic" pitchFamily="34" charset="0"/>
            </a:endParaRP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25" y="3783013"/>
            <a:ext cx="9667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NDIPZIR20\Documents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" y="3055938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C:\Users\NDIPZIR20\Documents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6188" y="3176588"/>
            <a:ext cx="10890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 b="1" smtClean="0"/>
              <a:t>Послуга з тимчасового</a:t>
            </a:r>
            <a:br>
              <a:rPr lang="uk-UA" sz="3600" b="1" smtClean="0"/>
            </a:br>
            <a:r>
              <a:rPr lang="uk-UA" sz="3600" b="1" smtClean="0"/>
              <a:t>розміщення (проживання)</a:t>
            </a:r>
            <a:endParaRPr lang="ru-RU" sz="3600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7350"/>
            <a:ext cx="8763000" cy="3048000"/>
          </a:xfrm>
        </p:spPr>
        <p:txBody>
          <a:bodyPr/>
          <a:lstStyle/>
          <a:p>
            <a:pPr>
              <a:buFontTx/>
              <a:buNone/>
            </a:pPr>
            <a:r>
              <a:rPr lang="ru-RU" sz="2300" smtClean="0"/>
              <a:t>	послуга з надання місця для розміщення туриста або іншої особи, яка здійснює поїздку, у спеціалізованому засобі розміщення на термін не більше одного місяця, що включає в себе розміщення і одну або кілька додаткових послуг, пов`язаних з обслуговуванням особи-споживача такої послуги, яка надається юридичною особою або фізичною особою-підприємцем на щодобовій або потижневій основі </a:t>
            </a: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09550"/>
            <a:ext cx="24431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7"/>
          <p:cNvSpPr txBox="1">
            <a:spLocks noGrp="1"/>
          </p:cNvSpPr>
          <p:nvPr/>
        </p:nvSpPr>
        <p:spPr bwMode="auto">
          <a:xfrm>
            <a:off x="6553200" y="4684713"/>
            <a:ext cx="213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r" defTabSz="815975" eaLnBrk="1" hangingPunct="1">
              <a:lnSpc>
                <a:spcPct val="100000"/>
              </a:lnSpc>
              <a:spcBef>
                <a:spcPct val="0"/>
              </a:spcBef>
            </a:pPr>
            <a:fld id="{658F017B-A194-4EDC-9FB0-9F5C985295E1}" type="slidenum">
              <a:rPr lang="ru-RU" sz="1300"/>
              <a:pPr algn="r" defTabSz="815975"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ru-RU" sz="13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09550"/>
            <a:ext cx="5715000" cy="857250"/>
          </a:xfrm>
        </p:spPr>
        <p:txBody>
          <a:bodyPr/>
          <a:lstStyle/>
          <a:p>
            <a:pPr algn="l" eaLnBrk="1" hangingPunct="1"/>
            <a:r>
              <a:rPr lang="uk-UA" sz="2400" b="1" smtClean="0">
                <a:solidFill>
                  <a:srgbClr val="262626"/>
                </a:solidFill>
                <a:latin typeface="Century Gothic" pitchFamily="34" charset="0"/>
              </a:rPr>
              <a:t>Договір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надання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</a:rPr>
              <a:t>комплексу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</a:rPr>
              <a:t>туристичних послуг</a:t>
            </a:r>
            <a:endParaRPr lang="ru-RU" sz="240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3800" y="1581150"/>
            <a:ext cx="5029200" cy="2895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uk-UA" b="1" smtClean="0"/>
              <a:t>	договір, відповідно якого одна сторона (туроператор, який діє безпосередньо або через турагента) зобов’язується надати іншій стороні (туристу, екскурсанту, котрий здійснює одну ночівлю у відвідуваному місці) комплекс туристичних послуг (туристичний пакет), із залученням третіх осіб, а інша сторона зобов’язується сплатити за це встановлену грошову суму</a:t>
            </a:r>
            <a:r>
              <a:rPr lang="ru-RU" smtClean="0"/>
              <a:t>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001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7"/>
          <p:cNvSpPr txBox="1">
            <a:spLocks noGrp="1"/>
          </p:cNvSpPr>
          <p:nvPr/>
        </p:nvSpPr>
        <p:spPr bwMode="auto">
          <a:xfrm>
            <a:off x="6553200" y="4684713"/>
            <a:ext cx="213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r" defTabSz="815975" eaLnBrk="1" hangingPunct="1">
              <a:lnSpc>
                <a:spcPct val="100000"/>
              </a:lnSpc>
              <a:spcBef>
                <a:spcPct val="0"/>
              </a:spcBef>
            </a:pPr>
            <a:fld id="{13E93EF6-0438-4DBA-866D-7EEB7B810969}" type="slidenum">
              <a:rPr lang="ru-RU" sz="1300"/>
              <a:pPr algn="r" defTabSz="815975"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ru-RU" sz="13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2500" smtClean="0"/>
              <a:t>Доповнення до переліку істотних умов</a:t>
            </a:r>
            <a:endParaRPr lang="ru-RU" sz="250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047750"/>
            <a:ext cx="7696200" cy="3657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ru-RU" sz="1400" b="1" smtClean="0"/>
              <a:t>найменування суб’єкта господарювання, ідентифікаційний номер платника податків, ім`я, посада особи, що підписала договір</a:t>
            </a:r>
            <a:r>
              <a:rPr lang="ru-RU" sz="1400" smtClean="0"/>
              <a:t>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sz="1400" b="1" smtClean="0"/>
              <a:t>вид і обсяг страхування споживача турпакету, найменування і адресу страховика</a:t>
            </a:r>
            <a:r>
              <a:rPr lang="ru-RU" sz="1400" smtClean="0"/>
              <a:t> </a:t>
            </a:r>
          </a:p>
          <a:p>
            <a:pPr marL="457200" indent="-457200">
              <a:lnSpc>
                <a:spcPct val="80000"/>
              </a:lnSpc>
            </a:pPr>
            <a:r>
              <a:rPr lang="ru-RU" sz="1400" b="1" smtClean="0"/>
              <a:t> інформація про те, хто несе відповідальність за неналежне виконання умов договору і, у випадку, коли договір укладається турагентом, за неналежне виконання усіх включених туристичних послуг або (порядок і строк висунення претензій щодо надання послуг туроператором або особою, яка співпрацює з ним);</a:t>
            </a:r>
          </a:p>
          <a:p>
            <a:pPr marL="457200" indent="-457200">
              <a:lnSpc>
                <a:spcPct val="80000"/>
              </a:lnSpc>
            </a:pPr>
            <a:r>
              <a:rPr lang="ru-RU" sz="1400" b="1" smtClean="0"/>
              <a:t> спеціальні вимоги споживача турпакету, які організатор погодився задовольнити; </a:t>
            </a:r>
          </a:p>
          <a:p>
            <a:pPr marL="457200" indent="-457200">
              <a:lnSpc>
                <a:spcPct val="80000"/>
              </a:lnSpc>
            </a:pPr>
            <a:r>
              <a:rPr lang="ru-RU" sz="1400" b="1" smtClean="0"/>
              <a:t> назва, географічна адреса, номер телефону та електронна адреса місцевого представництва або контактного пункту організатора, чия допомога знадобиться споживачу турпакету, що опинився у скрутному становищі, або, якщо такого пункту або представництва немає, телефон екстреного зв`язку або вказівка іншого способу зв`язку з організатором; </a:t>
            </a:r>
          </a:p>
          <a:p>
            <a:pPr marL="457200" indent="-457200">
              <a:lnSpc>
                <a:spcPct val="80000"/>
              </a:lnSpc>
            </a:pPr>
            <a:r>
              <a:rPr lang="ru-RU" sz="1400" b="1" smtClean="0"/>
              <a:t>посилання на обов’язкове виконання нормативних актів у сфері технічного регулювання туристичної діяльності (стандарти, кодекси усталеної практики та інше).</a:t>
            </a:r>
            <a:r>
              <a:rPr lang="ru-RU" sz="1400" smtClean="0"/>
              <a:t> 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7"/>
          <p:cNvSpPr txBox="1">
            <a:spLocks noGrp="1"/>
          </p:cNvSpPr>
          <p:nvPr/>
        </p:nvSpPr>
        <p:spPr bwMode="auto">
          <a:xfrm>
            <a:off x="6553200" y="4684713"/>
            <a:ext cx="213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/>
          <a:lstStyle/>
          <a:p>
            <a:pPr algn="r" defTabSz="815975" eaLnBrk="1" hangingPunct="1">
              <a:lnSpc>
                <a:spcPct val="100000"/>
              </a:lnSpc>
              <a:spcBef>
                <a:spcPct val="0"/>
              </a:spcBef>
            </a:pPr>
            <a:fld id="{43200B79-C5D3-4E7B-914D-3F2A381F6436}" type="slidenum">
              <a:rPr lang="ru-RU" sz="1300"/>
              <a:pPr algn="r" defTabSz="815975"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ru-RU" sz="13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2800" b="1" smtClean="0">
                <a:solidFill>
                  <a:srgbClr val="262626"/>
                </a:solidFill>
                <a:latin typeface="Century Gothic" pitchFamily="34" charset="0"/>
              </a:rPr>
              <a:t>Відповідальність турагента</a:t>
            </a:r>
            <a:endParaRPr lang="ru-RU" sz="2800" smtClean="0">
              <a:solidFill>
                <a:srgbClr val="262626"/>
              </a:solidFill>
              <a:latin typeface="Century Gothic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54138"/>
            <a:ext cx="6172200" cy="2741612"/>
          </a:xfrm>
        </p:spPr>
        <p:txBody>
          <a:bodyPr/>
          <a:lstStyle/>
          <a:p>
            <a:r>
              <a:rPr lang="ru-RU" sz="1600" b="1" smtClean="0"/>
              <a:t>надання споживачу комплексу туристичних послуг іноземним суб’єктом туристичної діяльності.</a:t>
            </a:r>
          </a:p>
          <a:p>
            <a:r>
              <a:rPr lang="ru-RU" sz="1600" b="1" smtClean="0"/>
              <a:t>якщо при укладенні договору про надання комплексу туристичних послуг турагентом допущені наступні порушення законодавства, що впливають на можливість звернення до туроператора: </a:t>
            </a:r>
          </a:p>
          <a:p>
            <a:r>
              <a:rPr lang="ru-RU" sz="1600" b="1" smtClean="0"/>
              <a:t>1) у договорі з споживачем відсутня достатня інформація про туроператора; </a:t>
            </a:r>
          </a:p>
          <a:p>
            <a:r>
              <a:rPr lang="ru-RU" sz="1600" b="1" smtClean="0"/>
              <a:t>2) турагент працює без договору доручення або перевищує його обсяг.</a:t>
            </a:r>
            <a:endParaRPr lang="uk-UA" sz="1600" smtClean="0"/>
          </a:p>
        </p:txBody>
      </p:sp>
      <p:pic>
        <p:nvPicPr>
          <p:cNvPr id="2" name="Picture 3" descr="C:\Users\NDIPZIR20\Documents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573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9550"/>
            <a:ext cx="2519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3396</TotalTime>
  <Words>546</Words>
  <Application>Microsoft Office PowerPoint</Application>
  <PresentationFormat>On-screen Show (16:9)</PresentationFormat>
  <Paragraphs>48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Century Gothic</vt:lpstr>
      <vt:lpstr>Times New Roman</vt:lpstr>
      <vt:lpstr>Calibri</vt:lpstr>
      <vt:lpstr>Оформление по умолчанию</vt:lpstr>
      <vt:lpstr>Проект Закону про внесення змін до Закону «Про туризм» № 10216 від 10.04.2019 </vt:lpstr>
      <vt:lpstr>ВІДВІДУВАЧ</vt:lpstr>
      <vt:lpstr>ТУРИСТ</vt:lpstr>
      <vt:lpstr>ЕКСКУРСАНТ</vt:lpstr>
      <vt:lpstr>Слайд 5</vt:lpstr>
      <vt:lpstr>Послуга з тимчасового розміщення (проживання)</vt:lpstr>
      <vt:lpstr>Договір про надання комплексу  туристичних послуг</vt:lpstr>
      <vt:lpstr>Доповнення до переліку істотних умов</vt:lpstr>
      <vt:lpstr>Відповідальність турагента</vt:lpstr>
      <vt:lpstr>Зміни до ст.37 ЗУ “Про туризм”</vt:lpstr>
      <vt:lpstr>Відповідальність туроператора і турагента у договірних відносинах</vt:lpstr>
      <vt:lpstr>Дякую за увагу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marinas</dc:creator>
  <cp:lastModifiedBy>1</cp:lastModifiedBy>
  <cp:revision>120</cp:revision>
  <cp:lastPrinted>1601-01-01T00:00:00Z</cp:lastPrinted>
  <dcterms:created xsi:type="dcterms:W3CDTF">2017-08-14T13:43:27Z</dcterms:created>
  <dcterms:modified xsi:type="dcterms:W3CDTF">2019-05-23T22:25:50Z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