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</p:sldMasterIdLst>
  <p:notesMasterIdLst>
    <p:notesMasterId r:id="rId10"/>
  </p:notesMasterIdLst>
  <p:handoutMasterIdLst>
    <p:handoutMasterId r:id="rId11"/>
  </p:handoutMasterIdLst>
  <p:sldIdLst>
    <p:sldId id="297" r:id="rId2"/>
    <p:sldId id="298" r:id="rId3"/>
    <p:sldId id="311" r:id="rId4"/>
    <p:sldId id="303" r:id="rId5"/>
    <p:sldId id="308" r:id="rId6"/>
    <p:sldId id="315" r:id="rId7"/>
    <p:sldId id="314" r:id="rId8"/>
    <p:sldId id="304" r:id="rId9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725488" indent="-2682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450975" indent="-536575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2176463" indent="-804863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901950" indent="-107315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542" autoAdjust="0"/>
  </p:normalViewPr>
  <p:slideViewPr>
    <p:cSldViewPr>
      <p:cViewPr>
        <p:scale>
          <a:sx n="100" d="100"/>
          <a:sy n="100" d="100"/>
        </p:scale>
        <p:origin x="-270" y="-72"/>
      </p:cViewPr>
      <p:guideLst>
        <p:guide orient="horz" pos="1621"/>
        <p:guide pos="2881"/>
      </p:guideLst>
    </p:cSldViewPr>
  </p:slideViewPr>
  <p:outlineViewPr>
    <p:cViewPr>
      <p:scale>
        <a:sx n="25" d="100"/>
        <a:sy n="25" d="100"/>
      </p:scale>
      <p:origin x="0" y="65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838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5E131A7-BADF-4E9C-9969-9DFFAEC02E05}" type="datetimeFigureOut">
              <a:rPr lang="ru-RU"/>
              <a:pPr>
                <a:defRPr/>
              </a:pPr>
              <a:t>04.06.2018</a:t>
            </a:fld>
            <a:endParaRPr lang="ru-RU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0A0F35-76BB-4B71-85FA-A231773DE4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82F5CD0-7453-4B36-AA71-1C7C609117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7254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4509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2176463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9019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3628568" algn="l" defTabSz="145142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4281" algn="l" defTabSz="145142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79995" algn="l" defTabSz="145142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05708" algn="l" defTabSz="145142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8511" y="3381959"/>
            <a:ext cx="12336462" cy="233360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77023" y="6169175"/>
            <a:ext cx="10159439" cy="2782177"/>
          </a:xfrm>
        </p:spPr>
        <p:txBody>
          <a:bodyPr/>
          <a:lstStyle>
            <a:lvl1pPr marL="0" indent="0" algn="ctr">
              <a:buNone/>
              <a:defRPr/>
            </a:lvl1pPr>
            <a:lvl2pPr marL="725714" indent="0" algn="ctr">
              <a:buNone/>
              <a:defRPr/>
            </a:lvl2pPr>
            <a:lvl3pPr marL="1451427" indent="0" algn="ctr">
              <a:buNone/>
              <a:defRPr/>
            </a:lvl3pPr>
            <a:lvl4pPr marL="2177141" indent="0" algn="ctr">
              <a:buNone/>
              <a:defRPr/>
            </a:lvl4pPr>
            <a:lvl5pPr marL="2902854" indent="0" algn="ctr">
              <a:buNone/>
              <a:defRPr/>
            </a:lvl5pPr>
            <a:lvl6pPr marL="3628568" indent="0" algn="ctr">
              <a:buNone/>
              <a:defRPr/>
            </a:lvl6pPr>
            <a:lvl7pPr marL="4354281" indent="0" algn="ctr">
              <a:buNone/>
              <a:defRPr/>
            </a:lvl7pPr>
            <a:lvl8pPr marL="5079995" indent="0" algn="ctr">
              <a:buNone/>
              <a:defRPr/>
            </a:lvl8pPr>
            <a:lvl9pPr marL="5805708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 жовтня 2017 року18.08.2017                                                                                     Semenova&amp;Partners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1861A-50A6-43BA-95E4-39B5975FC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 жовтня 2017 року18.08.2017                                                                                     Semenova&amp;Partners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75965-F262-4D30-88C4-39A23434A8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522276" y="435977"/>
            <a:ext cx="3265534" cy="92890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25674" y="435977"/>
            <a:ext cx="9554711" cy="92890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 жовтня 2017 року18.08.2017                                                                                     Semenova&amp;Partners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C7628-109A-4EF6-82A7-A61ACC3AE9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674" y="435976"/>
            <a:ext cx="13062136" cy="1814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725674" y="2540249"/>
            <a:ext cx="6410122" cy="71847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7377688" y="2540248"/>
            <a:ext cx="6410122" cy="3470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7377688" y="6252339"/>
            <a:ext cx="6410122" cy="34726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 жовтня 2017 року18.08.2017                                                                                     Semenova&amp;Partners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406AF-FE7F-4E55-BA73-D6BBA26AE4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 жовтня 2017 року18.08.2017                                                                                     Semenova&amp;Partners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55AB1-C2AC-4D8B-B44D-8C0E3C5505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465" y="6995765"/>
            <a:ext cx="12336462" cy="2162235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46465" y="4614282"/>
            <a:ext cx="12336462" cy="2381482"/>
          </a:xfrm>
        </p:spPr>
        <p:txBody>
          <a:bodyPr anchor="b"/>
          <a:lstStyle>
            <a:lvl1pPr marL="0" indent="0">
              <a:buNone/>
              <a:defRPr sz="3200"/>
            </a:lvl1pPr>
            <a:lvl2pPr marL="725714" indent="0">
              <a:buNone/>
              <a:defRPr sz="2900"/>
            </a:lvl2pPr>
            <a:lvl3pPr marL="1451427" indent="0">
              <a:buNone/>
              <a:defRPr sz="2500"/>
            </a:lvl3pPr>
            <a:lvl4pPr marL="2177141" indent="0">
              <a:buNone/>
              <a:defRPr sz="2200"/>
            </a:lvl4pPr>
            <a:lvl5pPr marL="2902854" indent="0">
              <a:buNone/>
              <a:defRPr sz="2200"/>
            </a:lvl5pPr>
            <a:lvl6pPr marL="3628568" indent="0">
              <a:buNone/>
              <a:defRPr sz="2200"/>
            </a:lvl6pPr>
            <a:lvl7pPr marL="4354281" indent="0">
              <a:buNone/>
              <a:defRPr sz="2200"/>
            </a:lvl7pPr>
            <a:lvl8pPr marL="5079995" indent="0">
              <a:buNone/>
              <a:defRPr sz="2200"/>
            </a:lvl8pPr>
            <a:lvl9pPr marL="5805708" indent="0">
              <a:buNone/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 жовтня 2017 року18.08.2017                                                                                     Semenova&amp;Partners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9B78A-EB9E-4CE7-97EB-8E25563E2D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25674" y="2540249"/>
            <a:ext cx="6410122" cy="718477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377688" y="2540249"/>
            <a:ext cx="6410122" cy="718477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 жовтня 2017 року18.08.2017                                                                                     Semenova&amp;Partners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2F5D2-627B-446D-852C-9EA92E8C45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5674" y="2436925"/>
            <a:ext cx="6412643" cy="101559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5714" indent="0">
              <a:buNone/>
              <a:defRPr sz="3200" b="1"/>
            </a:lvl2pPr>
            <a:lvl3pPr marL="1451427" indent="0">
              <a:buNone/>
              <a:defRPr sz="2900" b="1"/>
            </a:lvl3pPr>
            <a:lvl4pPr marL="2177141" indent="0">
              <a:buNone/>
              <a:defRPr sz="2500" b="1"/>
            </a:lvl4pPr>
            <a:lvl5pPr marL="2902854" indent="0">
              <a:buNone/>
              <a:defRPr sz="2500" b="1"/>
            </a:lvl5pPr>
            <a:lvl6pPr marL="3628568" indent="0">
              <a:buNone/>
              <a:defRPr sz="2500" b="1"/>
            </a:lvl6pPr>
            <a:lvl7pPr marL="4354281" indent="0">
              <a:buNone/>
              <a:defRPr sz="2500" b="1"/>
            </a:lvl7pPr>
            <a:lvl8pPr marL="5079995" indent="0">
              <a:buNone/>
              <a:defRPr sz="2500" b="1"/>
            </a:lvl8pPr>
            <a:lvl9pPr marL="5805708" indent="0">
              <a:buNone/>
              <a:defRPr sz="2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25674" y="3452520"/>
            <a:ext cx="6412643" cy="6272499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372649" y="2436925"/>
            <a:ext cx="6415162" cy="1015595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5714" indent="0">
              <a:buNone/>
              <a:defRPr sz="3200" b="1"/>
            </a:lvl2pPr>
            <a:lvl3pPr marL="1451427" indent="0">
              <a:buNone/>
              <a:defRPr sz="2900" b="1"/>
            </a:lvl3pPr>
            <a:lvl4pPr marL="2177141" indent="0">
              <a:buNone/>
              <a:defRPr sz="2500" b="1"/>
            </a:lvl4pPr>
            <a:lvl5pPr marL="2902854" indent="0">
              <a:buNone/>
              <a:defRPr sz="2500" b="1"/>
            </a:lvl5pPr>
            <a:lvl6pPr marL="3628568" indent="0">
              <a:buNone/>
              <a:defRPr sz="2500" b="1"/>
            </a:lvl6pPr>
            <a:lvl7pPr marL="4354281" indent="0">
              <a:buNone/>
              <a:defRPr sz="2500" b="1"/>
            </a:lvl7pPr>
            <a:lvl8pPr marL="5079995" indent="0">
              <a:buNone/>
              <a:defRPr sz="2500" b="1"/>
            </a:lvl8pPr>
            <a:lvl9pPr marL="5805708" indent="0">
              <a:buNone/>
              <a:defRPr sz="2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7372649" y="3452520"/>
            <a:ext cx="6415162" cy="6272499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 жовтня 2017 року18.08.2017                                                                                     Semenova&amp;Partners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C8111-4804-497F-9BB9-50996156D4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 жовтня 2017 року18.08.2017                                                                                     Semenova&amp;Partners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3D23D-2FC5-4B71-AD4B-B18C8DCFF4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 жовтня 2017 року18.08.2017                                                                                     Semenova&amp;Partners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5C51C-CF29-4BCD-8D5B-B9582AB2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675" y="433455"/>
            <a:ext cx="4774836" cy="1844704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74369" y="433456"/>
            <a:ext cx="8113441" cy="9291565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25675" y="2278160"/>
            <a:ext cx="4774836" cy="7446860"/>
          </a:xfrm>
        </p:spPr>
        <p:txBody>
          <a:bodyPr/>
          <a:lstStyle>
            <a:lvl1pPr marL="0" indent="0">
              <a:buNone/>
              <a:defRPr sz="2200"/>
            </a:lvl1pPr>
            <a:lvl2pPr marL="725714" indent="0">
              <a:buNone/>
              <a:defRPr sz="1900"/>
            </a:lvl2pPr>
            <a:lvl3pPr marL="1451427" indent="0">
              <a:buNone/>
              <a:defRPr sz="1600"/>
            </a:lvl3pPr>
            <a:lvl4pPr marL="2177141" indent="0">
              <a:buNone/>
              <a:defRPr sz="1400"/>
            </a:lvl4pPr>
            <a:lvl5pPr marL="2902854" indent="0">
              <a:buNone/>
              <a:defRPr sz="1400"/>
            </a:lvl5pPr>
            <a:lvl6pPr marL="3628568" indent="0">
              <a:buNone/>
              <a:defRPr sz="1400"/>
            </a:lvl6pPr>
            <a:lvl7pPr marL="4354281" indent="0">
              <a:buNone/>
              <a:defRPr sz="1400"/>
            </a:lvl7pPr>
            <a:lvl8pPr marL="5079995" indent="0">
              <a:buNone/>
              <a:defRPr sz="1400"/>
            </a:lvl8pPr>
            <a:lvl9pPr marL="5805708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 жовтня 2017 року18.08.2017                                                                                     Semenova&amp;Partners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E238F-0E15-422E-911E-22E163A673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4744" y="7620746"/>
            <a:ext cx="8708091" cy="899672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844744" y="972754"/>
            <a:ext cx="8708091" cy="6532068"/>
          </a:xfrm>
        </p:spPr>
        <p:txBody>
          <a:bodyPr lIns="145143" tIns="72571" rIns="145143" bIns="72571"/>
          <a:lstStyle>
            <a:lvl1pPr marL="0" indent="0">
              <a:buNone/>
              <a:defRPr sz="5100"/>
            </a:lvl1pPr>
            <a:lvl2pPr marL="725714" indent="0">
              <a:buNone/>
              <a:defRPr sz="4400"/>
            </a:lvl2pPr>
            <a:lvl3pPr marL="1451427" indent="0">
              <a:buNone/>
              <a:defRPr sz="3800"/>
            </a:lvl3pPr>
            <a:lvl4pPr marL="2177141" indent="0">
              <a:buNone/>
              <a:defRPr sz="3200"/>
            </a:lvl4pPr>
            <a:lvl5pPr marL="2902854" indent="0">
              <a:buNone/>
              <a:defRPr sz="3200"/>
            </a:lvl5pPr>
            <a:lvl6pPr marL="3628568" indent="0">
              <a:buNone/>
              <a:defRPr sz="3200"/>
            </a:lvl6pPr>
            <a:lvl7pPr marL="4354281" indent="0">
              <a:buNone/>
              <a:defRPr sz="3200"/>
            </a:lvl7pPr>
            <a:lvl8pPr marL="5079995" indent="0">
              <a:buNone/>
              <a:defRPr sz="3200"/>
            </a:lvl8pPr>
            <a:lvl9pPr marL="5805708" indent="0">
              <a:buNone/>
              <a:defRPr sz="32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44744" y="8520418"/>
            <a:ext cx="8708091" cy="1277684"/>
          </a:xfrm>
        </p:spPr>
        <p:txBody>
          <a:bodyPr/>
          <a:lstStyle>
            <a:lvl1pPr marL="0" indent="0">
              <a:buNone/>
              <a:defRPr sz="2200"/>
            </a:lvl1pPr>
            <a:lvl2pPr marL="725714" indent="0">
              <a:buNone/>
              <a:defRPr sz="1900"/>
            </a:lvl2pPr>
            <a:lvl3pPr marL="1451427" indent="0">
              <a:buNone/>
              <a:defRPr sz="1600"/>
            </a:lvl3pPr>
            <a:lvl4pPr marL="2177141" indent="0">
              <a:buNone/>
              <a:defRPr sz="1400"/>
            </a:lvl4pPr>
            <a:lvl5pPr marL="2902854" indent="0">
              <a:buNone/>
              <a:defRPr sz="1400"/>
            </a:lvl5pPr>
            <a:lvl6pPr marL="3628568" indent="0">
              <a:buNone/>
              <a:defRPr sz="1400"/>
            </a:lvl6pPr>
            <a:lvl7pPr marL="4354281" indent="0">
              <a:buNone/>
              <a:defRPr sz="1400"/>
            </a:lvl7pPr>
            <a:lvl8pPr marL="5079995" indent="0">
              <a:buNone/>
              <a:defRPr sz="1400"/>
            </a:lvl8pPr>
            <a:lvl9pPr marL="5805708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30 жовтня 2017 року18.08.2017                                                                                     Semenova&amp;Partners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A3883-B356-4D38-B707-420182EB3A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06375"/>
            <a:ext cx="82327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36" tIns="40819" rIns="81636" bIns="408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200150"/>
            <a:ext cx="8232775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36" tIns="40819" rIns="81636" bIns="408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4684713"/>
            <a:ext cx="2135187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36" tIns="40819" rIns="81636" bIns="4081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36" tIns="40819" rIns="81636" bIns="40819" numCol="1" anchor="t" anchorCtr="0" compatLnSpc="1">
            <a:prstTxWarp prst="textNoShape">
              <a:avLst/>
            </a:prstTxWarp>
          </a:bodyPr>
          <a:lstStyle>
            <a:lvl1pPr algn="ctr">
              <a:defRPr sz="1300"/>
            </a:lvl1pPr>
          </a:lstStyle>
          <a:p>
            <a:pPr>
              <a:defRPr/>
            </a:pPr>
            <a:r>
              <a:rPr lang="ru-RU"/>
              <a:t>30 жовтня 2017 року18.08.2017                                                                                     Semenova&amp;Partners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51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1636" tIns="40819" rIns="81636" bIns="4081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CEBFFD0-31F2-43AF-BA23-4277F6783F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0" r:id="rId2"/>
    <p:sldLayoutId id="2147483679" r:id="rId3"/>
    <p:sldLayoutId id="2147483678" r:id="rId4"/>
    <p:sldLayoutId id="2147483677" r:id="rId5"/>
    <p:sldLayoutId id="2147483676" r:id="rId6"/>
    <p:sldLayoutId id="2147483675" r:id="rId7"/>
    <p:sldLayoutId id="2147483674" r:id="rId8"/>
    <p:sldLayoutId id="2147483673" r:id="rId9"/>
    <p:sldLayoutId id="2147483672" r:id="rId10"/>
    <p:sldLayoutId id="2147483671" r:id="rId11"/>
    <p:sldLayoutId id="2147483670" r:id="rId12"/>
  </p:sldLayoutIdLst>
  <p:hf hdr="0" dt="0"/>
  <p:txStyles>
    <p:titleStyle>
      <a:lvl1pPr algn="ctr" defTabSz="815975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15975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ctr" defTabSz="815975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ctr" defTabSz="815975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ctr" defTabSz="815975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725714" algn="ctr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" charset="0"/>
          <a:cs typeface="Arial" charset="0"/>
        </a:defRPr>
      </a:lvl6pPr>
      <a:lvl7pPr marL="1451427" algn="ctr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" charset="0"/>
          <a:cs typeface="Arial" charset="0"/>
        </a:defRPr>
      </a:lvl7pPr>
      <a:lvl8pPr marL="2177141" algn="ctr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" charset="0"/>
          <a:cs typeface="Arial" charset="0"/>
        </a:defRPr>
      </a:lvl8pPr>
      <a:lvl9pPr marL="2902854" algn="ctr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06388" indent="-306388" algn="l" defTabSz="815975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61988" indent="-254000" algn="l" defTabSz="815975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cs typeface="+mn-cs"/>
        </a:defRPr>
      </a:lvl2pPr>
      <a:lvl3pPr marL="1019175" indent="-203200" algn="l" defTabSz="815975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cs typeface="+mn-cs"/>
        </a:defRPr>
      </a:lvl3pPr>
      <a:lvl4pPr marL="1427163" indent="-203200" algn="l" defTabSz="815975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  <a:cs typeface="+mn-cs"/>
        </a:defRPr>
      </a:lvl4pPr>
      <a:lvl5pPr marL="1836738" indent="-203200" algn="l" defTabSz="815975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cs typeface="+mn-cs"/>
        </a:defRPr>
      </a:lvl5pPr>
      <a:lvl6pPr marL="3991425" indent="-362857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  <a:cs typeface="+mn-cs"/>
        </a:defRPr>
      </a:lvl6pPr>
      <a:lvl7pPr marL="4717138" indent="-362857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  <a:cs typeface="+mn-cs"/>
        </a:defRPr>
      </a:lvl7pPr>
      <a:lvl8pPr marL="5442852" indent="-362857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  <a:cs typeface="+mn-cs"/>
        </a:defRPr>
      </a:lvl8pPr>
      <a:lvl9pPr marL="6168565" indent="-362857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145142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5714" algn="l" defTabSz="145142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1427" algn="l" defTabSz="145142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7141" algn="l" defTabSz="145142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2854" algn="l" defTabSz="145142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8568" algn="l" defTabSz="145142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4281" algn="l" defTabSz="145142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79995" algn="l" defTabSz="145142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05708" algn="l" defTabSz="145142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/>
          <p:cNvSpPr txBox="1">
            <a:spLocks noGrp="1" noChangeArrowheads="1"/>
          </p:cNvSpPr>
          <p:nvPr/>
        </p:nvSpPr>
        <p:spPr bwMode="auto">
          <a:xfrm>
            <a:off x="3124200" y="46847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636" tIns="40819" rIns="81636" bIns="40819"/>
          <a:lstStyle/>
          <a:p>
            <a:pPr algn="ctr" defTabSz="815975"/>
            <a:r>
              <a:rPr lang="ru-RU" sz="1300"/>
              <a:t>                                                                                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1657350"/>
            <a:ext cx="7773988" cy="1103313"/>
          </a:xfrm>
        </p:spPr>
        <p:txBody>
          <a:bodyPr/>
          <a:lstStyle/>
          <a:p>
            <a:pPr eaLnBrk="1" hangingPunct="1"/>
            <a:r>
              <a:rPr lang="uk-UA" sz="32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smtClean="0">
                <a:solidFill>
                  <a:srgbClr val="000000"/>
                </a:solidFill>
                <a:cs typeface="Times New Roman" pitchFamily="18" charset="0"/>
              </a:rPr>
              <a:t>Аналіз договору </a:t>
            </a:r>
            <a:br>
              <a:rPr lang="uk-UA" sz="3200" b="1" smtClean="0">
                <a:solidFill>
                  <a:srgbClr val="000000"/>
                </a:solidFill>
                <a:cs typeface="Times New Roman" pitchFamily="18" charset="0"/>
              </a:rPr>
            </a:br>
            <a:r>
              <a:rPr lang="uk-UA" sz="3200" b="1" smtClean="0">
                <a:solidFill>
                  <a:srgbClr val="000000"/>
                </a:solidFill>
                <a:cs typeface="Times New Roman" pitchFamily="18" charset="0"/>
              </a:rPr>
              <a:t>про надання комплексу туристичних послуг і визначення його істотних умов</a:t>
            </a:r>
            <a:r>
              <a:rPr lang="uk-UA" sz="32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mtClean="0"/>
          </a:p>
        </p:txBody>
      </p:sp>
      <p:pic>
        <p:nvPicPr>
          <p:cNvPr id="1638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09550"/>
            <a:ext cx="25193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8"/>
          <p:cNvSpPr>
            <a:spLocks noChangeArrowheads="1"/>
          </p:cNvSpPr>
          <p:nvPr/>
        </p:nvSpPr>
        <p:spPr bwMode="auto">
          <a:xfrm>
            <a:off x="3048000" y="3333750"/>
            <a:ext cx="5638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lnSpc>
                <a:spcPct val="90000"/>
              </a:lnSpc>
              <a:spcBef>
                <a:spcPct val="20000"/>
              </a:spcBef>
            </a:pPr>
            <a:endParaRPr lang="uk-UA" sz="1200" b="1"/>
          </a:p>
          <a:p>
            <a:pPr algn="r">
              <a:lnSpc>
                <a:spcPct val="90000"/>
              </a:lnSpc>
              <a:spcBef>
                <a:spcPct val="20000"/>
              </a:spcBef>
            </a:pPr>
            <a:r>
              <a:rPr lang="uk-UA" sz="1200" b="1">
                <a:solidFill>
                  <a:schemeClr val="accent2"/>
                </a:solidFill>
                <a:latin typeface="Franklin Gothic Book" pitchFamily="34" charset="0"/>
              </a:rPr>
              <a:t>к.ю.н. Семенова Марина</a:t>
            </a:r>
            <a:endParaRPr lang="uk-UA" sz="1200">
              <a:latin typeface="Franklin Gothic Book" pitchFamily="34" charset="0"/>
            </a:endParaRPr>
          </a:p>
          <a:p>
            <a:pPr algn="r">
              <a:lnSpc>
                <a:spcPct val="90000"/>
              </a:lnSpc>
              <a:spcBef>
                <a:spcPct val="20000"/>
              </a:spcBef>
            </a:pPr>
            <a:r>
              <a:rPr lang="uk-UA" sz="1200" b="1">
                <a:latin typeface="Franklin Gothic Book" pitchFamily="34" charset="0"/>
              </a:rPr>
              <a:t>керуючий партнер ЮФ “Семенова и Партнеры”</a:t>
            </a:r>
          </a:p>
          <a:p>
            <a:pPr algn="r">
              <a:lnSpc>
                <a:spcPct val="90000"/>
              </a:lnSpc>
              <a:spcBef>
                <a:spcPct val="20000"/>
              </a:spcBef>
            </a:pPr>
            <a:r>
              <a:rPr lang="uk-UA" sz="1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/>
          <p:cNvSpPr txBox="1">
            <a:spLocks noGrp="1" noChangeArrowheads="1"/>
          </p:cNvSpPr>
          <p:nvPr/>
        </p:nvSpPr>
        <p:spPr bwMode="auto">
          <a:xfrm>
            <a:off x="3124200" y="46847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636" tIns="40819" rIns="81636" bIns="40819"/>
          <a:lstStyle/>
          <a:p>
            <a:pPr algn="ctr" defTabSz="815975"/>
            <a:r>
              <a:rPr lang="ru-RU" sz="1300"/>
              <a:t>                                                                                </a:t>
            </a:r>
          </a:p>
        </p:txBody>
      </p:sp>
      <p:sp>
        <p:nvSpPr>
          <p:cNvPr id="18434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819150"/>
            <a:ext cx="8345488" cy="3517900"/>
          </a:xfrm>
        </p:spPr>
        <p:txBody>
          <a:bodyPr/>
          <a:lstStyle/>
          <a:p>
            <a:pPr marL="0" indent="0" algn="r" eaLnBrk="1" hangingPunct="1">
              <a:lnSpc>
                <a:spcPct val="90000"/>
              </a:lnSpc>
              <a:buFontTx/>
              <a:buNone/>
            </a:pPr>
            <a:endParaRPr lang="uk-UA" sz="2400" b="1" smtClean="0">
              <a:latin typeface="Century Gothic" pitchFamily="34" charset="0"/>
            </a:endParaRPr>
          </a:p>
          <a:p>
            <a:pPr marL="0" indent="0">
              <a:lnSpc>
                <a:spcPct val="80000"/>
              </a:lnSpc>
              <a:buFontTx/>
              <a:buNone/>
            </a:pPr>
            <a:r>
              <a:rPr lang="uk-UA" sz="2400" b="1" smtClean="0">
                <a:latin typeface="Century Gothic" pitchFamily="34" charset="0"/>
              </a:rPr>
              <a:t>	</a:t>
            </a: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uk-UA" sz="240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Разом із чинним законодавством, </a:t>
            </a:r>
            <a:endParaRPr lang="uk-UA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uk-UA" sz="2400" b="1" smtClean="0">
                <a:solidFill>
                  <a:srgbClr val="000000"/>
                </a:solidFill>
                <a:latin typeface="Times New Roman" pitchFamily="18" charset="0"/>
              </a:rPr>
              <a:t>договір про надання туристичних та супутніх послуг</a:t>
            </a:r>
            <a:r>
              <a:rPr lang="uk-UA" sz="240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endParaRPr lang="uk-UA" sz="24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FontTx/>
              <a:buNone/>
            </a:pPr>
            <a:r>
              <a:rPr lang="uk-UA" sz="2400" smtClean="0">
                <a:solidFill>
                  <a:srgbClr val="000000"/>
                </a:solidFill>
                <a:latin typeface="Times New Roman" pitchFamily="18" charset="0"/>
              </a:rPr>
              <a:t>є найважливішим засобом, щ</a:t>
            </a:r>
            <a:r>
              <a:rPr lang="uk-UA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uk-UA" sz="2400" smtClean="0">
                <a:solidFill>
                  <a:srgbClr val="000000"/>
                </a:solidFill>
                <a:latin typeface="Times New Roman" pitchFamily="18" charset="0"/>
              </a:rPr>
              <a:t> регулює взаємовідносини, що виникають у сфері туризму</a:t>
            </a:r>
            <a:endParaRPr lang="uk-UA" sz="2400" smtClean="0">
              <a:latin typeface="Century Gothic" pitchFamily="34" charset="0"/>
            </a:endParaRPr>
          </a:p>
        </p:txBody>
      </p:sp>
      <p:sp>
        <p:nvSpPr>
          <p:cNvPr id="18435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EBB663-93F0-4412-961E-A9B597C83FFF}" type="slidenum">
              <a:rPr lang="ru-RU" smtClean="0"/>
              <a:pPr/>
              <a:t>2</a:t>
            </a:fld>
            <a:endParaRPr lang="ru-RU" smtClean="0"/>
          </a:p>
        </p:txBody>
      </p:sp>
      <p:pic>
        <p:nvPicPr>
          <p:cNvPr id="18436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09550"/>
            <a:ext cx="25193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5"/>
          <p:cNvSpPr txBox="1">
            <a:spLocks noGrp="1" noChangeArrowheads="1"/>
          </p:cNvSpPr>
          <p:nvPr/>
        </p:nvSpPr>
        <p:spPr bwMode="auto">
          <a:xfrm>
            <a:off x="3124200" y="46847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636" tIns="40819" rIns="81636" bIns="40819"/>
          <a:lstStyle/>
          <a:p>
            <a:pPr algn="ctr" defTabSz="815975"/>
            <a:r>
              <a:rPr lang="ru-RU" sz="1300"/>
              <a:t>                                                                                </a:t>
            </a:r>
          </a:p>
        </p:txBody>
      </p:sp>
      <p:sp>
        <p:nvSpPr>
          <p:cNvPr id="18434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819150"/>
            <a:ext cx="8345488" cy="3517900"/>
          </a:xfrm>
        </p:spPr>
        <p:txBody>
          <a:bodyPr/>
          <a:lstStyle/>
          <a:p>
            <a:pPr marL="0" indent="0" algn="r" eaLnBrk="1" hangingPunct="1">
              <a:lnSpc>
                <a:spcPct val="90000"/>
              </a:lnSpc>
              <a:buFontTx/>
              <a:buNone/>
            </a:pPr>
            <a:endParaRPr lang="uk-UA" b="1" smtClean="0">
              <a:latin typeface="Century Gothic" pitchFamily="34" charset="0"/>
            </a:endParaRPr>
          </a:p>
          <a:p>
            <a:pPr marL="0" indent="0" algn="ctr">
              <a:buFontTx/>
              <a:buNone/>
            </a:pPr>
            <a:r>
              <a:rPr lang="uk-UA" b="1" smtClean="0">
                <a:latin typeface="Century Gothic" pitchFamily="34" charset="0"/>
              </a:rPr>
              <a:t>	</a:t>
            </a:r>
            <a:r>
              <a:rPr lang="uk-UA" b="1" smtClean="0">
                <a:solidFill>
                  <a:srgbClr val="262626"/>
                </a:solidFill>
                <a:latin typeface="Century Gothic" pitchFamily="34" charset="0"/>
              </a:rPr>
              <a:t>Правові чинники для визначення договору про надання комплексу туристичних послуг</a:t>
            </a:r>
          </a:p>
          <a:p>
            <a:pPr marL="0" indent="0" algn="ctr">
              <a:buFontTx/>
              <a:buNone/>
            </a:pPr>
            <a:endParaRPr lang="uk-UA" sz="600" b="1" smtClean="0">
              <a:latin typeface="Century Gothic" pitchFamily="34" charset="0"/>
            </a:endParaRPr>
          </a:p>
          <a:p>
            <a:pPr marL="0" indent="0">
              <a:buFontTx/>
              <a:buAutoNum type="arabicParenR"/>
            </a:pPr>
            <a:r>
              <a:rPr lang="uk-UA" smtClean="0">
                <a:latin typeface="Century Gothic" pitchFamily="34" charset="0"/>
              </a:rPr>
              <a:t>туристична послуга – будь-яка окрема послуга, що спрямована на задоволення вимог відвідувачів;</a:t>
            </a:r>
          </a:p>
          <a:p>
            <a:pPr marL="0" indent="0">
              <a:buFontTx/>
              <a:buNone/>
            </a:pPr>
            <a:endParaRPr lang="uk-UA" sz="600" smtClean="0">
              <a:latin typeface="Century Gothic" pitchFamily="34" charset="0"/>
            </a:endParaRPr>
          </a:p>
          <a:p>
            <a:pPr marL="0" indent="0">
              <a:buFontTx/>
              <a:buAutoNum type="arabicParenR" startAt="2"/>
            </a:pPr>
            <a:r>
              <a:rPr lang="uk-UA" smtClean="0">
                <a:latin typeface="Century Gothic" pitchFamily="34" charset="0"/>
              </a:rPr>
              <a:t>декілька туристичних послуг, поєднаних туроператором, є комплексом туристичних послуг, які з метою необхідного регулювання визначаються як турпакет; </a:t>
            </a:r>
          </a:p>
          <a:p>
            <a:pPr marL="0" indent="0">
              <a:buFontTx/>
              <a:buNone/>
            </a:pPr>
            <a:endParaRPr lang="uk-UA" sz="600" smtClean="0">
              <a:latin typeface="Century Gothic" pitchFamily="34" charset="0"/>
            </a:endParaRPr>
          </a:p>
          <a:p>
            <a:pPr marL="0" indent="0">
              <a:buFontTx/>
              <a:buAutoNum type="arabicParenR" startAt="3"/>
            </a:pPr>
            <a:r>
              <a:rPr lang="uk-UA" smtClean="0">
                <a:latin typeface="Century Gothic" pitchFamily="34" charset="0"/>
              </a:rPr>
              <a:t>комплекс туристичних послуг (турпакет) може містити всі види послуг, які надаються при здійсненні туристичної діяльності.</a:t>
            </a:r>
          </a:p>
          <a:p>
            <a:pPr marL="0" indent="0" algn="ctr">
              <a:lnSpc>
                <a:spcPct val="90000"/>
              </a:lnSpc>
              <a:buFontTx/>
              <a:buNone/>
            </a:pPr>
            <a:endParaRPr lang="uk-UA" smtClean="0">
              <a:latin typeface="Century Gothic" pitchFamily="34" charset="0"/>
            </a:endParaRPr>
          </a:p>
        </p:txBody>
      </p:sp>
      <p:sp>
        <p:nvSpPr>
          <p:cNvPr id="31748" name="Номер слайда 4"/>
          <p:cNvSpPr txBox="1">
            <a:spLocks noGrp="1"/>
          </p:cNvSpPr>
          <p:nvPr/>
        </p:nvSpPr>
        <p:spPr bwMode="auto">
          <a:xfrm>
            <a:off x="6553200" y="4684713"/>
            <a:ext cx="21351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636" tIns="40819" rIns="81636" bIns="40819"/>
          <a:lstStyle/>
          <a:p>
            <a:pPr algn="r"/>
            <a:fld id="{68D507D2-52BC-41D6-811B-4D6814E2A7B0}" type="slidenum">
              <a:rPr lang="ru-RU" sz="1300"/>
              <a:pPr algn="r"/>
              <a:t>3</a:t>
            </a:fld>
            <a:endParaRPr lang="ru-RU" sz="1300"/>
          </a:p>
        </p:txBody>
      </p:sp>
      <p:pic>
        <p:nvPicPr>
          <p:cNvPr id="31749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09550"/>
            <a:ext cx="25193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1" descr="C:\Users\NDIPZIR20\Documents\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6588"/>
            <a:ext cx="2298700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Picture 6" descr="C:\Users\NDIPZIR20\Documents\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971550"/>
            <a:ext cx="205581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5"/>
          <p:cNvSpPr txBox="1">
            <a:spLocks noGrp="1" noChangeArrowheads="1"/>
          </p:cNvSpPr>
          <p:nvPr/>
        </p:nvSpPr>
        <p:spPr bwMode="auto">
          <a:xfrm>
            <a:off x="3124200" y="46847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636" tIns="40819" rIns="81636" bIns="40819"/>
          <a:lstStyle/>
          <a:p>
            <a:pPr algn="ctr" defTabSz="815975"/>
            <a:endParaRPr lang="uk-UA" sz="1300"/>
          </a:p>
        </p:txBody>
      </p:sp>
      <p:sp>
        <p:nvSpPr>
          <p:cNvPr id="21508" name="Номер слайда 7"/>
          <p:cNvSpPr txBox="1">
            <a:spLocks noGrp="1"/>
          </p:cNvSpPr>
          <p:nvPr/>
        </p:nvSpPr>
        <p:spPr bwMode="auto">
          <a:xfrm>
            <a:off x="6553200" y="4684713"/>
            <a:ext cx="21351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636" tIns="40819" rIns="81636" bIns="40819"/>
          <a:lstStyle/>
          <a:p>
            <a:pPr algn="r" defTabSz="815975"/>
            <a:fld id="{027C0CF0-208D-42F7-A124-3672B0C18421}" type="slidenum">
              <a:rPr lang="ru-RU" sz="1300"/>
              <a:pPr algn="r" defTabSz="815975"/>
              <a:t>4</a:t>
            </a:fld>
            <a:endParaRPr lang="ru-RU" sz="130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725863" y="1352550"/>
            <a:ext cx="5080000" cy="2670175"/>
          </a:xfrm>
        </p:spPr>
        <p:txBody>
          <a:bodyPr/>
          <a:lstStyle/>
          <a:p>
            <a:pPr marL="339725" indent="-339725">
              <a:lnSpc>
                <a:spcPct val="80000"/>
              </a:lnSpc>
              <a:buFontTx/>
              <a:buNone/>
            </a:pPr>
            <a:r>
              <a:rPr lang="uk-UA" sz="2400" smtClean="0">
                <a:latin typeface="Century Gothic" pitchFamily="34" charset="0"/>
              </a:rPr>
              <a:t>	</a:t>
            </a:r>
            <a:r>
              <a:rPr lang="uk-UA" sz="2500" smtClean="0">
                <a:latin typeface="Century Gothic" pitchFamily="34" charset="0"/>
              </a:rPr>
              <a:t>це послуга з організації подорожі, яка за змістом складається з обов’язкової сукупності окремих послуг з перевезення та розміщення, з поєднанням їх з іншими додатковими послугами. </a:t>
            </a:r>
          </a:p>
          <a:p>
            <a:pPr marL="339725" indent="-339725" algn="just">
              <a:lnSpc>
                <a:spcPct val="80000"/>
              </a:lnSpc>
              <a:buFontTx/>
              <a:buNone/>
            </a:pPr>
            <a:endParaRPr lang="uk-UA" sz="1400" b="1" smtClean="0">
              <a:solidFill>
                <a:srgbClr val="000000"/>
              </a:solidFill>
              <a:latin typeface="Franklin Gothic Book" pitchFamily="34" charset="0"/>
            </a:endParaRPr>
          </a:p>
        </p:txBody>
      </p:sp>
      <p:sp>
        <p:nvSpPr>
          <p:cNvPr id="21510" name="Rectangle 2"/>
          <p:cNvSpPr txBox="1">
            <a:spLocks noChangeArrowheads="1"/>
          </p:cNvSpPr>
          <p:nvPr/>
        </p:nvSpPr>
        <p:spPr bwMode="auto">
          <a:xfrm>
            <a:off x="455613" y="327025"/>
            <a:ext cx="5792787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636" tIns="40819" rIns="81636" bIns="40819" anchor="ctr"/>
          <a:lstStyle/>
          <a:p>
            <a:pPr marL="339725" indent="-339725" algn="ctr">
              <a:lnSpc>
                <a:spcPct val="80000"/>
              </a:lnSpc>
            </a:pPr>
            <a:r>
              <a:rPr lang="uk-UA" sz="2900" b="1">
                <a:solidFill>
                  <a:srgbClr val="262626"/>
                </a:solidFill>
                <a:latin typeface="Century Gothic" pitchFamily="34" charset="0"/>
              </a:rPr>
              <a:t>Комплекс туристичних послуг (турпакет)</a:t>
            </a:r>
          </a:p>
          <a:p>
            <a:pPr marL="339725" indent="-339725" algn="ctr">
              <a:lnSpc>
                <a:spcPct val="80000"/>
              </a:lnSpc>
            </a:pPr>
            <a:endParaRPr lang="uk-UA" sz="2900" b="1">
              <a:solidFill>
                <a:srgbClr val="262626"/>
              </a:solidFill>
              <a:latin typeface="Century Gothic" pitchFamily="34" charset="0"/>
            </a:endParaRPr>
          </a:p>
        </p:txBody>
      </p:sp>
      <p:pic>
        <p:nvPicPr>
          <p:cNvPr id="2151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02325" y="3783013"/>
            <a:ext cx="966788" cy="96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8" descr="C:\Users\NDIPZIR20\Documents\1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1025" y="3055938"/>
            <a:ext cx="1330325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14" descr="C:\Users\NDIPZIR20\Documents\19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16188" y="3176588"/>
            <a:ext cx="1089025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00800" y="209550"/>
            <a:ext cx="25193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Номер слайда 7"/>
          <p:cNvSpPr txBox="1">
            <a:spLocks noGrp="1"/>
          </p:cNvSpPr>
          <p:nvPr/>
        </p:nvSpPr>
        <p:spPr bwMode="auto">
          <a:xfrm>
            <a:off x="6553200" y="4684713"/>
            <a:ext cx="21351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636" tIns="40819" rIns="81636" bIns="40819"/>
          <a:lstStyle/>
          <a:p>
            <a:pPr algn="r" defTabSz="815975"/>
            <a:fld id="{938D76E2-B2B9-40E3-B95D-4A850D8E8E2D}" type="slidenum">
              <a:rPr lang="ru-RU" sz="1300"/>
              <a:pPr algn="r" defTabSz="815975"/>
              <a:t>5</a:t>
            </a:fld>
            <a:endParaRPr lang="ru-RU" sz="130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1950"/>
            <a:ext cx="6402388" cy="857250"/>
          </a:xfrm>
        </p:spPr>
        <p:txBody>
          <a:bodyPr/>
          <a:lstStyle/>
          <a:p>
            <a:pPr algn="l" eaLnBrk="1" hangingPunct="1"/>
            <a:r>
              <a:rPr lang="uk-UA" sz="3200" b="1" smtClean="0">
                <a:solidFill>
                  <a:srgbClr val="262626"/>
                </a:solidFill>
                <a:latin typeface="Century Gothic" pitchFamily="34" charset="0"/>
              </a:rPr>
              <a:t>Преддоговірна інформація </a:t>
            </a:r>
            <a:r>
              <a:rPr lang="uk-UA" sz="2500" smtClean="0"/>
              <a:t/>
            </a:r>
            <a:br>
              <a:rPr lang="uk-UA" sz="2500" smtClean="0"/>
            </a:br>
            <a:r>
              <a:rPr lang="uk-UA" sz="2500" smtClean="0"/>
              <a:t> </a:t>
            </a:r>
            <a:endParaRPr lang="ru-RU" smtClean="0"/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038600" y="1671638"/>
            <a:ext cx="4114800" cy="2119312"/>
          </a:xfrm>
        </p:spPr>
        <p:txBody>
          <a:bodyPr/>
          <a:lstStyle/>
          <a:p>
            <a:pPr marL="457200" indent="-457200" algn="ctr">
              <a:lnSpc>
                <a:spcPct val="80000"/>
              </a:lnSpc>
              <a:buFontTx/>
              <a:buNone/>
            </a:pPr>
            <a:r>
              <a:rPr lang="uk-UA" sz="2400" smtClean="0"/>
              <a:t>Вимоги щодо ії повноти, достовірності та незмінності:</a:t>
            </a:r>
          </a:p>
          <a:p>
            <a:pPr marL="457200" indent="-457200">
              <a:lnSpc>
                <a:spcPct val="80000"/>
              </a:lnSpc>
            </a:pPr>
            <a:r>
              <a:rPr lang="uk-UA" sz="2000" smtClean="0"/>
              <a:t>Директива 2005/29/ЄС</a:t>
            </a:r>
          </a:p>
          <a:p>
            <a:pPr marL="457200" indent="-457200">
              <a:lnSpc>
                <a:spcPct val="80000"/>
              </a:lnSpc>
            </a:pPr>
            <a:r>
              <a:rPr lang="uk-UA" sz="2000" smtClean="0"/>
              <a:t>Директива 2015/2302/ЄС</a:t>
            </a:r>
          </a:p>
          <a:p>
            <a:pPr marL="457200" indent="-457200">
              <a:lnSpc>
                <a:spcPct val="80000"/>
              </a:lnSpc>
              <a:buFontTx/>
              <a:buAutoNum type="arabicParenR"/>
            </a:pPr>
            <a:r>
              <a:rPr lang="uk-UA" sz="2000" smtClean="0"/>
              <a:t>Закон Республіки Польща “Про туристични послуги”</a:t>
            </a:r>
            <a:endParaRPr lang="uk-UA" sz="200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457200" indent="-457200" eaLnBrk="1" hangingPunct="1">
              <a:lnSpc>
                <a:spcPct val="80000"/>
              </a:lnSpc>
              <a:buFontTx/>
              <a:buNone/>
            </a:pPr>
            <a:endParaRPr lang="ru-RU" sz="1100" smtClean="0">
              <a:solidFill>
                <a:schemeClr val="bg2"/>
              </a:solidFill>
            </a:endParaRPr>
          </a:p>
        </p:txBody>
      </p:sp>
      <p:pic>
        <p:nvPicPr>
          <p:cNvPr id="2458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200150"/>
            <a:ext cx="2971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09550"/>
            <a:ext cx="25193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Номер слайда 7"/>
          <p:cNvSpPr txBox="1">
            <a:spLocks noGrp="1"/>
          </p:cNvSpPr>
          <p:nvPr/>
        </p:nvSpPr>
        <p:spPr bwMode="auto">
          <a:xfrm>
            <a:off x="6553200" y="4684713"/>
            <a:ext cx="21351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636" tIns="40819" rIns="81636" bIns="40819"/>
          <a:lstStyle/>
          <a:p>
            <a:pPr algn="r" defTabSz="815975"/>
            <a:fld id="{B0B3C9E0-5744-42E1-AD9C-EFA1EFC9EAD1}" type="slidenum">
              <a:rPr lang="ru-RU" sz="1300"/>
              <a:pPr algn="r" defTabSz="815975"/>
              <a:t>6</a:t>
            </a:fld>
            <a:endParaRPr lang="ru-RU" sz="130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 defTabSz="816428" eaLnBrk="1" hangingPunct="1">
              <a:defRPr/>
            </a:pPr>
            <a:r>
              <a:rPr lang="uk-UA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Істотні умови договору про надання комплексу туристичних послуг</a:t>
            </a:r>
            <a:endParaRPr lang="ru-RU" sz="27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200150"/>
            <a:ext cx="8164513" cy="3549650"/>
          </a:xfrm>
        </p:spPr>
        <p:txBody>
          <a:bodyPr/>
          <a:lstStyle/>
          <a:p>
            <a:pPr marL="542925" indent="-542925">
              <a:buFontTx/>
              <a:buAutoNum type="arabicParenR"/>
            </a:pPr>
            <a:r>
              <a:rPr lang="uk-UA" sz="2000" smtClean="0">
                <a:latin typeface="Century Gothic" pitchFamily="34" charset="0"/>
              </a:rPr>
              <a:t>загальні умови договору про надання послуг</a:t>
            </a:r>
          </a:p>
          <a:p>
            <a:pPr marL="542925" indent="-542925">
              <a:buFontTx/>
              <a:buNone/>
            </a:pPr>
            <a:endParaRPr lang="uk-UA" sz="500" smtClean="0">
              <a:latin typeface="Century Gothic" pitchFamily="34" charset="0"/>
            </a:endParaRPr>
          </a:p>
          <a:p>
            <a:pPr marL="542925" indent="-542925">
              <a:buFontTx/>
              <a:buAutoNum type="arabicParenR" startAt="2"/>
            </a:pPr>
            <a:r>
              <a:rPr lang="uk-UA" sz="2000" smtClean="0">
                <a:latin typeface="Century Gothic" pitchFamily="34" charset="0"/>
              </a:rPr>
              <a:t>інформація щодо забезпечення інформаційних прав та майнових інтересів відвідувачів:</a:t>
            </a:r>
          </a:p>
          <a:p>
            <a:pPr marL="542925" indent="-542925">
              <a:buFontTx/>
              <a:buNone/>
            </a:pPr>
            <a:endParaRPr lang="uk-UA" sz="500" smtClean="0">
              <a:latin typeface="Century Gothic" pitchFamily="34" charset="0"/>
            </a:endParaRPr>
          </a:p>
          <a:p>
            <a:pPr marL="542925" indent="-542925">
              <a:buFontTx/>
              <a:buBlip>
                <a:blip r:embed="rId2"/>
              </a:buBlip>
            </a:pPr>
            <a:r>
              <a:rPr lang="uk-UA" sz="2000" smtClean="0">
                <a:latin typeface="Century Gothic" pitchFamily="34" charset="0"/>
              </a:rPr>
              <a:t>про суб’єктів господарювання;</a:t>
            </a:r>
          </a:p>
          <a:p>
            <a:pPr marL="542925" indent="-542925">
              <a:buFontTx/>
              <a:buBlip>
                <a:blip r:embed="rId2"/>
              </a:buBlip>
            </a:pPr>
            <a:r>
              <a:rPr lang="uk-UA" sz="2000" smtClean="0">
                <a:latin typeface="Century Gothic" pitchFamily="34" charset="0"/>
              </a:rPr>
              <a:t>про відповідальність сторін;</a:t>
            </a:r>
          </a:p>
          <a:p>
            <a:pPr marL="542925" indent="-542925">
              <a:buFontTx/>
              <a:buBlip>
                <a:blip r:embed="rId2"/>
              </a:buBlip>
            </a:pPr>
            <a:r>
              <a:rPr lang="uk-UA" sz="2000" smtClean="0">
                <a:latin typeface="Century Gothic" pitchFamily="34" charset="0"/>
              </a:rPr>
              <a:t>про спеціальні вимоги туриста; </a:t>
            </a:r>
          </a:p>
          <a:p>
            <a:pPr marL="542925" indent="-542925">
              <a:buFontTx/>
              <a:buBlip>
                <a:blip r:embed="rId2"/>
              </a:buBlip>
            </a:pPr>
            <a:r>
              <a:rPr lang="uk-UA" sz="2000" smtClean="0">
                <a:latin typeface="Century Gothic" pitchFamily="34" charset="0"/>
              </a:rPr>
              <a:t>про вид і обсяг страхування туристів;</a:t>
            </a:r>
          </a:p>
          <a:p>
            <a:pPr marL="542925" indent="-542925">
              <a:buFontTx/>
              <a:buBlip>
                <a:blip r:embed="rId2"/>
              </a:buBlip>
            </a:pPr>
            <a:r>
              <a:rPr lang="uk-UA" sz="2000" smtClean="0">
                <a:latin typeface="Century Gothic" pitchFamily="34" charset="0"/>
              </a:rPr>
              <a:t>про засоби зв`язку з організатором; </a:t>
            </a:r>
          </a:p>
          <a:p>
            <a:pPr marL="542925" indent="-542925">
              <a:buFontTx/>
              <a:buBlip>
                <a:blip r:embed="rId2"/>
              </a:buBlip>
            </a:pPr>
            <a:r>
              <a:rPr lang="uk-UA" sz="2000" smtClean="0">
                <a:latin typeface="Century Gothic" pitchFamily="34" charset="0"/>
              </a:rPr>
              <a:t>про якість послуг та стандарти, кодекси усталеної практики </a:t>
            </a:r>
          </a:p>
        </p:txBody>
      </p:sp>
      <p:pic>
        <p:nvPicPr>
          <p:cNvPr id="45061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590550"/>
            <a:ext cx="25193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 txBox="1">
            <a:spLocks noGrp="1" noChangeArrowheads="1"/>
          </p:cNvSpPr>
          <p:nvPr/>
        </p:nvSpPr>
        <p:spPr bwMode="auto">
          <a:xfrm>
            <a:off x="3124200" y="4684713"/>
            <a:ext cx="2895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636" tIns="40819" rIns="81636" bIns="40819"/>
          <a:lstStyle/>
          <a:p>
            <a:pPr algn="ctr" defTabSz="815975"/>
            <a:r>
              <a:rPr lang="ru-RU" sz="1300"/>
              <a:t>                                                                                </a:t>
            </a:r>
          </a:p>
        </p:txBody>
      </p:sp>
      <p:sp>
        <p:nvSpPr>
          <p:cNvPr id="18434" name="Rectangle 8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819150"/>
            <a:ext cx="8345488" cy="3517900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uk-UA" sz="2900" b="1" smtClean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Договір про надання комплексу туристичних послуг</a:t>
            </a:r>
            <a:r>
              <a:rPr lang="uk-UA" sz="2900" b="1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uk-UA" sz="2500" b="1" smtClean="0">
                <a:solidFill>
                  <a:srgbClr val="000000"/>
                </a:solidFill>
                <a:cs typeface="Times New Roman" pitchFamily="18" charset="0"/>
              </a:rPr>
              <a:t>– 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r>
              <a:rPr lang="uk-UA" sz="2000" smtClean="0">
                <a:solidFill>
                  <a:srgbClr val="000000"/>
                </a:solidFill>
                <a:cs typeface="Times New Roman" pitchFamily="18" charset="0"/>
              </a:rPr>
              <a:t>це договір</a:t>
            </a:r>
            <a:r>
              <a:rPr lang="uk-UA" sz="2000" smtClean="0">
                <a:solidFill>
                  <a:srgbClr val="000000"/>
                </a:solidFill>
              </a:rPr>
              <a:t>, відповідно якого одна сторона (туроператор, який діє безпосередньо або через турагента) зобов’язується надати іншій стороні (туристу, екскурсанту, котрий здійснює одну ночівлю у відвідуваному місці, або третій особі, що діє на користь цих суб`єктів) комплекс туристичних послуг (туристичний пакет), із залученням третіх осіб, а інша сторона зобов’язується сплатити за це встановлену грошову суму.</a:t>
            </a:r>
            <a:endParaRPr lang="uk-UA" sz="200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 algn="just" eaLnBrk="1" hangingPunct="1">
              <a:lnSpc>
                <a:spcPct val="90000"/>
              </a:lnSpc>
              <a:buFontTx/>
              <a:buNone/>
            </a:pPr>
            <a:endParaRPr lang="uk-UA" sz="200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0964" name="Номер слайда 4"/>
          <p:cNvSpPr txBox="1">
            <a:spLocks noGrp="1"/>
          </p:cNvSpPr>
          <p:nvPr/>
        </p:nvSpPr>
        <p:spPr bwMode="auto">
          <a:xfrm>
            <a:off x="6553200" y="4684713"/>
            <a:ext cx="21351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1636" tIns="40819" rIns="81636" bIns="40819"/>
          <a:lstStyle/>
          <a:p>
            <a:pPr algn="r"/>
            <a:fld id="{4C30AFE6-2BCA-4A56-B496-692CEF1693C8}" type="slidenum">
              <a:rPr lang="ru-RU" sz="1300"/>
              <a:pPr algn="r"/>
              <a:t>7</a:t>
            </a:fld>
            <a:endParaRPr lang="ru-RU" sz="1300"/>
          </a:p>
        </p:txBody>
      </p:sp>
      <p:pic>
        <p:nvPicPr>
          <p:cNvPr id="40965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09550"/>
            <a:ext cx="25193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-247650"/>
            <a:ext cx="5080000" cy="508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33350"/>
            <a:ext cx="6400800" cy="968375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 defTabSz="816428">
              <a:defRPr/>
            </a:pPr>
            <a:r>
              <a:rPr lang="uk-UA" sz="6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itchFamily="34" charset="0"/>
              </a:rPr>
              <a:t>Дякую за увагу !</a:t>
            </a:r>
            <a:endParaRPr lang="uk-UA" sz="6300" dirty="0">
              <a:solidFill>
                <a:schemeClr val="tx1">
                  <a:lumMod val="85000"/>
                  <a:lumOff val="1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29699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707F6D-0F0B-493C-972C-3BAF2725E232}" type="slidenum">
              <a:rPr lang="ru-RU" smtClean="0"/>
              <a:pPr/>
              <a:t>8</a:t>
            </a:fld>
            <a:endParaRPr lang="ru-RU" smtClean="0"/>
          </a:p>
        </p:txBody>
      </p:sp>
      <p:pic>
        <p:nvPicPr>
          <p:cNvPr id="29700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209550"/>
            <a:ext cx="2519363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3437</TotalTime>
  <Words>266</Words>
  <Application>Microsoft Office PowerPoint</Application>
  <PresentationFormat>On-screen Show (16:9)</PresentationFormat>
  <Paragraphs>51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Times New Roman</vt:lpstr>
      <vt:lpstr>Franklin Gothic Book</vt:lpstr>
      <vt:lpstr>Century Gothic</vt:lpstr>
      <vt:lpstr>Calibri</vt:lpstr>
      <vt:lpstr>Оформление по умолчанию</vt:lpstr>
      <vt:lpstr> Аналіз договору  про надання комплексу туристичних послуг і визначення його істотних умов  </vt:lpstr>
      <vt:lpstr>Слайд 2</vt:lpstr>
      <vt:lpstr>Слайд 3</vt:lpstr>
      <vt:lpstr>Слайд 4</vt:lpstr>
      <vt:lpstr>Преддоговірна інформація   </vt:lpstr>
      <vt:lpstr>Істотні умови договору про надання комплексу туристичних послуг</vt:lpstr>
      <vt:lpstr>Слайд 7</vt:lpstr>
      <vt:lpstr>Дякую за увагу 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marinas</dc:creator>
  <cp:lastModifiedBy>1</cp:lastModifiedBy>
  <cp:revision>121</cp:revision>
  <cp:lastPrinted>1601-01-01T00:00:00Z</cp:lastPrinted>
  <dcterms:created xsi:type="dcterms:W3CDTF">2017-08-14T13:43:27Z</dcterms:created>
  <dcterms:modified xsi:type="dcterms:W3CDTF">2018-06-04T16:15:13Z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